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sldIdLst>
    <p:sldId id="256" r:id="rId2"/>
    <p:sldId id="259" r:id="rId3"/>
    <p:sldId id="309" r:id="rId4"/>
    <p:sldId id="312" r:id="rId5"/>
    <p:sldId id="313" r:id="rId6"/>
    <p:sldId id="275" r:id="rId7"/>
    <p:sldId id="305" r:id="rId8"/>
    <p:sldId id="307" r:id="rId9"/>
    <p:sldId id="306" r:id="rId10"/>
    <p:sldId id="311" r:id="rId11"/>
  </p:sldIdLst>
  <p:sldSz cx="13004800" cy="9753600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8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2054" y="-6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7138F-7440-434E-9096-779AB08404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87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653162-6B18-452B-BDDC-9AD4804D11C9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7169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BB6DA-09BA-407A-83D4-502D9CD4E40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872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BB6DA-09BA-407A-83D4-502D9CD4E40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872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5BB6DA-09BA-407A-83D4-502D9CD4E40A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1872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2116ED-556F-4CDD-BD15-DD98144E668E}" type="slidenum">
              <a:rPr lang="de-DE" altLang="de-DE" smtClean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181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inie_u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inie_o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y-nc-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187450"/>
            <a:ext cx="11266488" cy="8223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3022600"/>
            <a:ext cx="11266488" cy="50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213" y="8882063"/>
            <a:ext cx="3033712" cy="677862"/>
          </a:xfrm>
        </p:spPr>
        <p:txBody>
          <a:bodyPr lIns="91440" tIns="45720" rIns="91440" bIns="45720"/>
          <a:lstStyle>
            <a:lvl1pPr defTabSz="914400">
              <a:defRPr sz="1400"/>
            </a:lvl1pPr>
          </a:lstStyle>
          <a:p>
            <a:pPr>
              <a:defRPr/>
            </a:pPr>
            <a:fld id="{5041D773-053F-4F28-8804-809C3CE199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41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E4C235EB-B318-4AAE-A212-FD5D35D3C8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05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18625" y="1354138"/>
            <a:ext cx="2816225" cy="4327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66775" y="1354138"/>
            <a:ext cx="8299450" cy="4327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4D88148C-BB6C-400F-BDD8-8F4090D401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31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D017ACF8-481D-43FB-BB71-B1BB0C55FD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37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0845ECAE-1B99-4943-8816-E3A20DC1FA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14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66775" y="3141663"/>
            <a:ext cx="5557838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3141663"/>
            <a:ext cx="5557837" cy="25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8E9A4E7B-BDD0-4EBA-AAD7-D76EC797982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1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B9861DD1-D077-4B10-8989-D8D1FED79DB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07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99DC723B-0374-4DF2-9123-32019B83899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755DA30D-EC9E-4759-B8E1-8F51ACDDF7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16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3B85E937-81ED-41CC-B57D-5ABC0904449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34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3CD1D1B2-1D87-48FE-9AF1-D801703F69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90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6775" y="1354138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6775" y="3141663"/>
            <a:ext cx="1126807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5363" y="8928100"/>
            <a:ext cx="9779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241425">
              <a:defRPr sz="1600"/>
            </a:lvl1pPr>
          </a:lstStyle>
          <a:p>
            <a:pPr>
              <a:defRPr/>
            </a:pPr>
            <a:r>
              <a:rPr lang="de-DE" dirty="0" err="1" smtClean="0"/>
              <a:t>Página</a:t>
            </a:r>
            <a:r>
              <a:rPr lang="de-DE" dirty="0" smtClean="0"/>
              <a:t> </a:t>
            </a:r>
            <a:fld id="{3E17844F-6959-4F65-8E7A-7FF8395EED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Picture 7" descr="Linie_unt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8420100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Linie_ob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11375"/>
            <a:ext cx="112649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by-nc-s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769350"/>
            <a:ext cx="11509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defTabSz="124142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defTabSz="1241425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401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2pPr>
      <a:lvl3pPr marL="717550" indent="-36036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3pPr>
      <a:lvl4pPr marL="1076325" indent="-357188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4pPr>
      <a:lvl5pPr marL="1438275" indent="-360363" algn="l" defTabSz="1241425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5pPr>
      <a:lvl6pPr marL="18954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6pPr>
      <a:lvl7pPr marL="23526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7pPr>
      <a:lvl8pPr marL="28098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8pPr>
      <a:lvl9pPr marL="3267075" indent="-360363" algn="l" defTabSz="1241425" rtl="0" fontAlgn="base">
        <a:lnSpc>
          <a:spcPts val="4000"/>
        </a:lnSpc>
        <a:spcBef>
          <a:spcPct val="0"/>
        </a:spcBef>
        <a:spcAft>
          <a:spcPct val="0"/>
        </a:spcAft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biz.d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conbiz.d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e Legende 2"/>
          <p:cNvSpPr>
            <a:spLocks noChangeArrowheads="1"/>
          </p:cNvSpPr>
          <p:nvPr/>
        </p:nvSpPr>
        <p:spPr bwMode="auto">
          <a:xfrm>
            <a:off x="4960938" y="1003300"/>
            <a:ext cx="5326062" cy="3100388"/>
          </a:xfrm>
          <a:prstGeom prst="wedgeEllipseCallout">
            <a:avLst>
              <a:gd name="adj1" fmla="val -46611"/>
              <a:gd name="adj2" fmla="val 44875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41425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12414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de-DE" dirty="0"/>
          </a:p>
        </p:txBody>
      </p:sp>
      <p:pic>
        <p:nvPicPr>
          <p:cNvPr id="3075" name="Picture 22" descr="Logo_Z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8702675"/>
            <a:ext cx="357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10037763" y="7929563"/>
            <a:ext cx="2319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s-AR" altLang="de-DE" sz="1200" dirty="0" smtClean="0"/>
              <a:t>Actualizado</a:t>
            </a:r>
            <a:r>
              <a:rPr lang="es-AR" altLang="de-DE" sz="1200" smtClean="0"/>
              <a:t>: </a:t>
            </a:r>
            <a:r>
              <a:rPr lang="es-AR" altLang="de-DE" sz="1200" smtClean="0"/>
              <a:t>05.2019</a:t>
            </a:r>
            <a:endParaRPr lang="es-AR" altLang="de-DE" sz="1200" dirty="0"/>
          </a:p>
        </p:txBody>
      </p:sp>
      <p:sp>
        <p:nvSpPr>
          <p:cNvPr id="3077" name="Rechteck 1"/>
          <p:cNvSpPr>
            <a:spLocks noChangeArrowheads="1"/>
          </p:cNvSpPr>
          <p:nvPr/>
        </p:nvSpPr>
        <p:spPr bwMode="auto">
          <a:xfrm>
            <a:off x="5826660" y="4575175"/>
            <a:ext cx="4945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AR" altLang="de-DE" sz="4000" dirty="0" smtClean="0"/>
              <a:t>¡Busque en </a:t>
            </a:r>
            <a:r>
              <a:rPr lang="es-AR" altLang="de-DE" sz="4000" dirty="0" err="1" smtClean="0"/>
              <a:t>EconBiz</a:t>
            </a:r>
            <a:r>
              <a:rPr lang="es-AR" altLang="de-DE" sz="4000" dirty="0" smtClean="0"/>
              <a:t>!</a:t>
            </a:r>
            <a:endParaRPr lang="es-AR" altLang="de-DE" sz="4000" dirty="0"/>
          </a:p>
        </p:txBody>
      </p:sp>
      <p:sp>
        <p:nvSpPr>
          <p:cNvPr id="2" name="Rechteck 2"/>
          <p:cNvSpPr>
            <a:spLocks noChangeArrowheads="1"/>
          </p:cNvSpPr>
          <p:nvPr/>
        </p:nvSpPr>
        <p:spPr bwMode="auto">
          <a:xfrm>
            <a:off x="5733535" y="1558925"/>
            <a:ext cx="42597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AR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¿Está usted buscando artículos de revistas de economía y </a:t>
            </a:r>
            <a:r>
              <a:rPr lang="es-E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negocios </a:t>
            </a:r>
            <a:r>
              <a:rPr lang="es-ES" altLang="de-DE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 libros, a texto completo y de libre acceso</a:t>
            </a:r>
            <a:r>
              <a:rPr lang="es-ES" altLang="de-DE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s-ES" altLang="de-DE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826660" y="5294407"/>
            <a:ext cx="32670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2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hlinkClick r:id="rId3"/>
              </a:rPr>
              <a:t>www.econbiz.de</a:t>
            </a:r>
            <a:endParaRPr lang="es-AR" sz="32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34" descr="punk_male_i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828925"/>
            <a:ext cx="1797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 descr="black_women_mobil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838450"/>
            <a:ext cx="165258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conBiz - Find Economic Litera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7" y="808671"/>
            <a:ext cx="28194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" y="2489230"/>
            <a:ext cx="10058400" cy="3393488"/>
          </a:xfrm>
          <a:prstGeom prst="rect">
            <a:avLst/>
          </a:prstGeom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826075" y="534901"/>
            <a:ext cx="5530274" cy="14322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altLang="de-DE" b="1" dirty="0" smtClean="0"/>
              <a:t>¿Quiere saber </a:t>
            </a:r>
            <a:br>
              <a:rPr lang="es-ES" altLang="de-DE" b="1" dirty="0" smtClean="0"/>
            </a:br>
            <a:r>
              <a:rPr lang="es-ES" altLang="de-DE" b="1" dirty="0" smtClean="0"/>
              <a:t>más sobre EconBiz?</a:t>
            </a: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92696287-738F-4642-AF46-978BB1E6D48D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10</a:t>
            </a:fld>
            <a:endParaRPr lang="de-DE" altLang="de-DE" sz="16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7978429" y="1251005"/>
            <a:ext cx="483177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Utilice la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ayuda de </a:t>
            </a:r>
            <a:r>
              <a:rPr lang="es-ES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EconBiz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 </a:t>
            </a:r>
          </a:p>
          <a:p>
            <a:pPr>
              <a:defRPr/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pregunte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Research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Guide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EconDesk</a:t>
            </a:r>
            <a:endParaRPr lang="es-ES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(en alemán o inglés)</a:t>
            </a:r>
          </a:p>
          <a:p>
            <a:pPr>
              <a:defRPr/>
            </a:pPr>
            <a:endParaRPr 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294" name="Gerade Verbindung mit Pfeil 6"/>
          <p:cNvCxnSpPr>
            <a:cxnSpLocks noChangeShapeType="1"/>
          </p:cNvCxnSpPr>
          <p:nvPr/>
        </p:nvCxnSpPr>
        <p:spPr bwMode="auto">
          <a:xfrm flipH="1">
            <a:off x="7402664" y="2115519"/>
            <a:ext cx="389614" cy="373711"/>
          </a:xfrm>
          <a:prstGeom prst="straightConnector1">
            <a:avLst/>
          </a:prstGeom>
          <a:noFill/>
          <a:ln w="47625" algn="ctr">
            <a:solidFill>
              <a:srgbClr val="FF6600"/>
            </a:solidFill>
            <a:round/>
            <a:headEnd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2977059" y="3180522"/>
            <a:ext cx="500137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Suscríbase al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boletín electrónico de EconBiz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(en alemán o inglés)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296" name="Gerade Verbindung mit Pfeil 12"/>
          <p:cNvCxnSpPr>
            <a:cxnSpLocks noChangeShapeType="1"/>
          </p:cNvCxnSpPr>
          <p:nvPr/>
        </p:nvCxnSpPr>
        <p:spPr bwMode="auto">
          <a:xfrm flipV="1">
            <a:off x="6233422" y="2767054"/>
            <a:ext cx="310501" cy="413468"/>
          </a:xfrm>
          <a:prstGeom prst="straightConnector1">
            <a:avLst/>
          </a:prstGeom>
          <a:noFill/>
          <a:ln w="47625" algn="ctr">
            <a:solidFill>
              <a:srgbClr val="FF6600"/>
            </a:solidFill>
            <a:round/>
            <a:headEnd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3009382" y="5954118"/>
            <a:ext cx="675858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Mándenos su </a:t>
            </a:r>
            <a:r>
              <a:rPr lang="es-ES" sz="4400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feedback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 </a:t>
            </a:r>
          </a:p>
          <a:p>
            <a:pPr>
              <a:defRPr/>
            </a:pP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hlinkClick r:id="rId3"/>
              </a:rPr>
              <a:t>info@econbiz.de</a:t>
            </a:r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de-DE" sz="4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868262"/>
            <a:ext cx="11775882" cy="7403476"/>
          </a:xfrm>
          <a:prstGeom prst="rect">
            <a:avLst/>
          </a:prstGeom>
        </p:spPr>
      </p:pic>
      <p:sp>
        <p:nvSpPr>
          <p:cNvPr id="409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ES_tradnl" altLang="de-DE" sz="1600" dirty="0" smtClean="0"/>
              <a:t>Página </a:t>
            </a:r>
            <a:fld id="{A7A62459-F636-4580-BEDF-21CABFD31520}" type="slidenum">
              <a:rPr lang="es-ES_tradnl" altLang="de-DE" sz="1600" smtClean="0"/>
              <a:pPr algn="r" eaLnBrk="1" hangingPunct="1">
                <a:lnSpc>
                  <a:spcPct val="100000"/>
                </a:lnSpc>
              </a:pPr>
              <a:t>2</a:t>
            </a:fld>
            <a:endParaRPr lang="es-ES_tradnl" altLang="de-DE" sz="1600" dirty="0" smtClean="0"/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1881245" y="4324425"/>
            <a:ext cx="380995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_tradnl" altLang="de-DE" sz="2000" dirty="0" smtClean="0"/>
              <a:t>trabajo a tiempo parcial España</a:t>
            </a:r>
            <a:endParaRPr lang="es-ES_tradnl" altLang="de-DE" sz="2000" dirty="0"/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3253546" y="5992212"/>
            <a:ext cx="4172972" cy="912591"/>
          </a:xfrm>
          <a:prstGeom prst="wedgeRoundRectCallout">
            <a:avLst>
              <a:gd name="adj1" fmla="val -37282"/>
              <a:gd name="adj2" fmla="val -182440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_tradnl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Introducir sus términos </a:t>
            </a:r>
          </a:p>
          <a:p>
            <a:pPr>
              <a:defRPr/>
            </a:pPr>
            <a:r>
              <a:rPr lang="es-ES_tradnl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de búsqueda.</a:t>
            </a:r>
            <a:endParaRPr lang="es-ES_tradnl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868262"/>
            <a:ext cx="11775882" cy="7403476"/>
          </a:xfrm>
          <a:prstGeom prst="rect">
            <a:avLst/>
          </a:prstGeom>
        </p:spPr>
      </p:pic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F02F6830-33B3-451F-8B73-C4E3A154D8E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3</a:t>
            </a:fld>
            <a:endParaRPr lang="de-DE" altLang="de-DE" sz="1600" dirty="0" smtClean="0"/>
          </a:p>
        </p:txBody>
      </p:sp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1801725" y="4321050"/>
            <a:ext cx="385903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" altLang="de-DE" sz="2000" dirty="0"/>
              <a:t>trabajo a tiempo parcial E</a:t>
            </a:r>
            <a:r>
              <a:rPr lang="es-ES" altLang="de-DE" sz="2000" dirty="0" smtClean="0"/>
              <a:t>spañ</a:t>
            </a:r>
            <a:r>
              <a:rPr lang="de-DE" altLang="de-DE" sz="2000" dirty="0" smtClean="0"/>
              <a:t>*</a:t>
            </a:r>
            <a:endParaRPr lang="de-DE" altLang="de-DE" sz="2000" dirty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5037387" y="5675768"/>
            <a:ext cx="5070025" cy="1092200"/>
          </a:xfrm>
          <a:prstGeom prst="wedgeRoundRectCallout">
            <a:avLst>
              <a:gd name="adj1" fmla="val -42988"/>
              <a:gd name="adj2" fmla="val -153686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Con un asterisco * Usted </a:t>
            </a:r>
            <a:r>
              <a:rPr lang="es-ES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encuentra </a:t>
            </a:r>
          </a:p>
          <a:p>
            <a:pPr>
              <a:defRPr/>
            </a:pPr>
            <a:r>
              <a:rPr lang="es-ES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todas las terminaciones posibles</a:t>
            </a: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655351" y="525075"/>
            <a:ext cx="4340985" cy="833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b" anchorCtr="0" compatLnSpc="1">
            <a:prstTxWarp prst="textNoShape">
              <a:avLst/>
            </a:prstTxWarp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de-DE" b="1" dirty="0"/>
              <a:t>Encuentre más </a:t>
            </a:r>
            <a:endParaRPr lang="de-DE" altLang="de-DE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868262"/>
            <a:ext cx="11775882" cy="7403476"/>
          </a:xfrm>
          <a:prstGeom prst="rect">
            <a:avLst/>
          </a:prstGeom>
        </p:spPr>
      </p:pic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F02F6830-33B3-451F-8B73-C4E3A154D8E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4</a:t>
            </a:fld>
            <a:endParaRPr lang="de-DE" altLang="de-DE" sz="1600" dirty="0" smtClean="0"/>
          </a:p>
        </p:txBody>
      </p:sp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1801725" y="4321050"/>
            <a:ext cx="611777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" altLang="de-DE" sz="2000" dirty="0" smtClean="0"/>
              <a:t>“trabajo </a:t>
            </a:r>
            <a:r>
              <a:rPr lang="es-ES" altLang="de-DE" sz="2000" dirty="0"/>
              <a:t>a tiempo </a:t>
            </a:r>
            <a:r>
              <a:rPr lang="es-ES" altLang="de-DE" sz="2000" dirty="0" smtClean="0"/>
              <a:t>parcial” </a:t>
            </a:r>
            <a:r>
              <a:rPr lang="es-ES" altLang="de-DE" sz="2000" dirty="0"/>
              <a:t>Españ</a:t>
            </a:r>
            <a:r>
              <a:rPr lang="de-DE" altLang="de-DE" sz="2000" dirty="0" smtClean="0"/>
              <a:t>*</a:t>
            </a:r>
            <a:endParaRPr lang="de-DE" altLang="de-DE" sz="20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647400" y="73197"/>
            <a:ext cx="4340985" cy="206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b" anchorCtr="0" compatLnSpc="1">
            <a:prstTxWarp prst="textNoShape">
              <a:avLst/>
            </a:prstTxWarp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de-DE" b="1" dirty="0"/>
              <a:t>Encuentre resultados más relevantes</a:t>
            </a:r>
            <a:endParaRPr lang="de-DE" altLang="de-DE" b="1" kern="0" dirty="0" smtClean="0"/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4860612" y="5299870"/>
            <a:ext cx="4553565" cy="1597025"/>
          </a:xfrm>
          <a:prstGeom prst="wedgeRoundRectCallout">
            <a:avLst>
              <a:gd name="adj1" fmla="val -54757"/>
              <a:gd name="adj2" fmla="val -98911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 algn="l">
              <a:defRPr/>
            </a:pPr>
            <a:r>
              <a:rPr lang="es-AR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Poner varias palabras entre comillas </a:t>
            </a:r>
          </a:p>
          <a:p>
            <a:pPr algn="l">
              <a:defRPr/>
            </a:pPr>
            <a:r>
              <a:rPr lang="es-AR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forma una </a:t>
            </a:r>
            <a:r>
              <a:rPr lang="es-AR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frase</a:t>
            </a:r>
            <a:r>
              <a:rPr lang="es-AR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algn="l">
              <a:defRPr/>
            </a:pPr>
            <a:r>
              <a:rPr lang="es-AR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Estos términos deben estar uno al </a:t>
            </a:r>
          </a:p>
          <a:p>
            <a:pPr algn="l">
              <a:defRPr/>
            </a:pPr>
            <a:r>
              <a:rPr lang="es-AR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lado del otro en los resultados.</a:t>
            </a:r>
            <a:endParaRPr lang="es-AR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2" y="868262"/>
            <a:ext cx="11775882" cy="7403476"/>
          </a:xfrm>
          <a:prstGeom prst="rect">
            <a:avLst/>
          </a:prstGeom>
        </p:spPr>
      </p:pic>
      <p:sp>
        <p:nvSpPr>
          <p:cNvPr id="512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F02F6830-33B3-451F-8B73-C4E3A154D8E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5</a:t>
            </a:fld>
            <a:endParaRPr lang="de-DE" altLang="de-DE" sz="1600" dirty="0" smtClean="0"/>
          </a:p>
        </p:txBody>
      </p:sp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1801725" y="4321050"/>
            <a:ext cx="611777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" altLang="de-DE" sz="2000" dirty="0" smtClean="0"/>
              <a:t>“trabajo </a:t>
            </a:r>
            <a:r>
              <a:rPr lang="es-ES" altLang="de-DE" sz="2000" dirty="0"/>
              <a:t>a tiempo </a:t>
            </a:r>
            <a:r>
              <a:rPr lang="es-ES" altLang="de-DE" sz="2000" dirty="0" smtClean="0"/>
              <a:t>parcial” </a:t>
            </a:r>
            <a:r>
              <a:rPr lang="es-ES" altLang="de-DE" sz="2000" dirty="0"/>
              <a:t>Españ</a:t>
            </a:r>
            <a:r>
              <a:rPr lang="de-DE" altLang="de-DE" sz="2000" dirty="0" smtClean="0"/>
              <a:t>*</a:t>
            </a:r>
            <a:endParaRPr lang="de-DE" altLang="de-DE" sz="20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655355" y="362747"/>
            <a:ext cx="4340985" cy="1449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b" anchorCtr="0" compatLnSpc="1">
            <a:prstTxWarp prst="textNoShape">
              <a:avLst/>
            </a:prstTxWarp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de-DE" b="1" dirty="0"/>
              <a:t>Encuentre textos completos libres</a:t>
            </a:r>
            <a:endParaRPr lang="de-DE" altLang="de-DE" b="1" kern="0" dirty="0" smtClean="0"/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2899260" y="5612041"/>
            <a:ext cx="4531056" cy="1228298"/>
          </a:xfrm>
          <a:prstGeom prst="wedgeRoundRectCallout">
            <a:avLst>
              <a:gd name="adj1" fmla="val -49796"/>
              <a:gd name="adj2" fmla="val -103455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Marque esta casilla para</a:t>
            </a:r>
          </a:p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altLang="de-DE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encontrar </a:t>
            </a:r>
            <a:r>
              <a:rPr lang="es-ES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textos </a:t>
            </a:r>
            <a:r>
              <a:rPr lang="es-ES" altLang="de-DE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completos de </a:t>
            </a:r>
            <a:endParaRPr lang="es-ES" altLang="de-DE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s-ES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acceso libre. </a:t>
            </a:r>
            <a:endParaRPr lang="es-ES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C:\Users\krueger nicole\AppData\Local\Microsoft\Windows\Temporary Internet Files\Content.IE5\GJE5JZJX\300px-U2713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44" y="4840205"/>
            <a:ext cx="100012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4" y="1963738"/>
            <a:ext cx="11364070" cy="6253244"/>
          </a:xfrm>
          <a:prstGeom prst="rect">
            <a:avLst/>
          </a:prstGeom>
        </p:spPr>
      </p:pic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ES" altLang="de-DE" sz="1600" dirty="0" smtClean="0"/>
              <a:t>Página</a:t>
            </a:r>
            <a:r>
              <a:rPr lang="de-DE" altLang="de-DE" sz="1600" dirty="0" smtClean="0"/>
              <a:t> </a:t>
            </a:r>
            <a:fld id="{405D883B-2606-4270-AEC0-95C09D5B2319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6</a:t>
            </a:fld>
            <a:endParaRPr lang="de-DE" altLang="de-DE" sz="16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de-DE" b="1" dirty="0" smtClean="0"/>
              <a:t>Lista de resultados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866775" y="2173288"/>
            <a:ext cx="110553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7" name="Abgerundete rechteckige Legende 16"/>
          <p:cNvSpPr/>
          <p:nvPr/>
        </p:nvSpPr>
        <p:spPr bwMode="auto">
          <a:xfrm>
            <a:off x="6730504" y="4388211"/>
            <a:ext cx="2388358" cy="859121"/>
          </a:xfrm>
          <a:prstGeom prst="wedgeRoundRectCallout">
            <a:avLst>
              <a:gd name="adj1" fmla="val 63909"/>
              <a:gd name="adj2" fmla="val -102943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Refinar resultados </a:t>
            </a:r>
          </a:p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con filtros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bgerundete rechteckige Legende 17"/>
          <p:cNvSpPr/>
          <p:nvPr/>
        </p:nvSpPr>
        <p:spPr bwMode="auto">
          <a:xfrm>
            <a:off x="7491421" y="2912526"/>
            <a:ext cx="2280731" cy="355600"/>
          </a:xfrm>
          <a:prstGeom prst="wedgeRoundRectCallout">
            <a:avLst>
              <a:gd name="adj1" fmla="val -16827"/>
              <a:gd name="adj2" fmla="val 145042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Ordenar la lista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Abgerundete rechteckige Legende 18"/>
          <p:cNvSpPr/>
          <p:nvPr/>
        </p:nvSpPr>
        <p:spPr bwMode="auto">
          <a:xfrm>
            <a:off x="1837379" y="4402588"/>
            <a:ext cx="3220943" cy="495300"/>
          </a:xfrm>
          <a:prstGeom prst="wedgeRoundRectCallout">
            <a:avLst>
              <a:gd name="adj1" fmla="val -27920"/>
              <a:gd name="adj2" fmla="val 132100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Comprobar disponibilidad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bgerundete rechteckige Legende 19"/>
          <p:cNvSpPr/>
          <p:nvPr/>
        </p:nvSpPr>
        <p:spPr bwMode="auto">
          <a:xfrm>
            <a:off x="6091787" y="6360389"/>
            <a:ext cx="2539999" cy="874713"/>
          </a:xfrm>
          <a:prstGeom prst="wedgeRoundRectCallout">
            <a:avLst>
              <a:gd name="adj1" fmla="val 46527"/>
              <a:gd name="adj2" fmla="val -93016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Añadir a favoritos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336169"/>
            <a:ext cx="10058400" cy="5873386"/>
          </a:xfrm>
          <a:prstGeom prst="rect">
            <a:avLst/>
          </a:prstGeom>
        </p:spPr>
      </p:pic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F63EE275-B9E9-4A5D-9F66-A35489ADCA65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7</a:t>
            </a:fld>
            <a:endParaRPr lang="de-DE" altLang="de-DE" sz="16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66775" y="1390081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de-DE" b="1" kern="0" dirty="0" smtClean="0"/>
              <a:t>Exportar marcadores</a:t>
            </a:r>
          </a:p>
        </p:txBody>
      </p:sp>
      <p:sp>
        <p:nvSpPr>
          <p:cNvPr id="11" name="Abgerundete rechteckige Legende 10"/>
          <p:cNvSpPr/>
          <p:nvPr/>
        </p:nvSpPr>
        <p:spPr bwMode="auto">
          <a:xfrm>
            <a:off x="8662270" y="2635940"/>
            <a:ext cx="2246312" cy="495300"/>
          </a:xfrm>
          <a:prstGeom prst="wedgeRoundRectCallout">
            <a:avLst>
              <a:gd name="adj1" fmla="val -40930"/>
              <a:gd name="adj2" fmla="val 124586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Abrir marcadores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Abgerundete rechteckige Legende 11"/>
          <p:cNvSpPr/>
          <p:nvPr/>
        </p:nvSpPr>
        <p:spPr bwMode="auto">
          <a:xfrm>
            <a:off x="3195503" y="6653281"/>
            <a:ext cx="3455087" cy="872272"/>
          </a:xfrm>
          <a:prstGeom prst="wedgeRoundRectCallout">
            <a:avLst>
              <a:gd name="adj1" fmla="val 55474"/>
              <a:gd name="adj2" fmla="val 76493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Exportar, enviar por e-mail</a:t>
            </a:r>
          </a:p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 imprimir su lista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6" y="2009774"/>
            <a:ext cx="10058400" cy="65020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78" y="8075365"/>
            <a:ext cx="2822713" cy="4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2846688F-A8C9-4ED7-B27C-8A1008D18E12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8</a:t>
            </a:fld>
            <a:endParaRPr lang="de-DE" altLang="de-DE" sz="16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66775" y="1400175"/>
            <a:ext cx="11266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de-DE" b="1" kern="0" dirty="0" smtClean="0"/>
              <a:t>¡Pregúntenos!</a:t>
            </a:r>
          </a:p>
        </p:txBody>
      </p: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58838" y="2282825"/>
            <a:ext cx="184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de-DE" altLang="de-DE" sz="2000"/>
          </a:p>
        </p:txBody>
      </p:sp>
      <p:sp>
        <p:nvSpPr>
          <p:cNvPr id="3" name="Textfeld 2"/>
          <p:cNvSpPr txBox="1"/>
          <p:nvPr/>
        </p:nvSpPr>
        <p:spPr>
          <a:xfrm>
            <a:off x="8060013" y="7200182"/>
            <a:ext cx="23285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s-ES" sz="1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2. Introduzca su pregunta aquí.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248" name="Rechteck 3"/>
          <p:cNvSpPr>
            <a:spLocks noChangeArrowheads="1"/>
          </p:cNvSpPr>
          <p:nvPr/>
        </p:nvSpPr>
        <p:spPr bwMode="auto">
          <a:xfrm>
            <a:off x="866775" y="2009775"/>
            <a:ext cx="6502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l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s-ES" altLang="de-DE" sz="2400" dirty="0" smtClean="0">
                <a:latin typeface="Comic Sans MS" pitchFamily="66" charset="0"/>
              </a:rPr>
              <a:t>¡El equipo de </a:t>
            </a:r>
            <a:r>
              <a:rPr lang="es-ES" altLang="de-DE" sz="2400" dirty="0" err="1" smtClean="0">
                <a:latin typeface="Comic Sans MS" pitchFamily="66" charset="0"/>
              </a:rPr>
              <a:t>EconBiz</a:t>
            </a:r>
            <a:r>
              <a:rPr lang="es-ES" altLang="de-DE" sz="2400" dirty="0" smtClean="0">
                <a:latin typeface="Comic Sans MS" pitchFamily="66" charset="0"/>
              </a:rPr>
              <a:t> le ayuda con su búsqueda! (en inglés o alemán)</a:t>
            </a:r>
            <a:endParaRPr lang="es-ES" altLang="de-DE" sz="2400" dirty="0">
              <a:latin typeface="Comic Sans MS" pitchFamily="66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060013" y="5827686"/>
            <a:ext cx="1935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El diálogo de chat </a:t>
            </a:r>
          </a:p>
          <a:p>
            <a:pPr algn="l">
              <a:defRPr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aparece aquí.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4764087" y="7668026"/>
            <a:ext cx="2511355" cy="496887"/>
          </a:xfrm>
          <a:prstGeom prst="wedgeRoundRectCallout">
            <a:avLst>
              <a:gd name="adj1" fmla="val 77796"/>
              <a:gd name="adj2" fmla="val 73077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de-DE" altLang="de-DE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s-ES" altLang="de-DE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Haga clic aquí</a:t>
            </a:r>
            <a:endParaRPr lang="es-ES" altLang="de-DE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4" y="1240832"/>
            <a:ext cx="11998518" cy="7310803"/>
          </a:xfrm>
          <a:prstGeom prst="rect">
            <a:avLst/>
          </a:prstGeom>
        </p:spPr>
      </p:pic>
      <p:sp>
        <p:nvSpPr>
          <p:cNvPr id="1126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defTabSz="1241425" eaLnBrk="0" hangingPunct="0">
              <a:lnSpc>
                <a:spcPts val="4000"/>
              </a:lnSpc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1241425" eaLnBrk="0" hangingPunct="0">
              <a:lnSpc>
                <a:spcPts val="4000"/>
              </a:lnSpc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41425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altLang="de-DE" sz="1600" dirty="0" err="1" smtClean="0"/>
              <a:t>Página</a:t>
            </a:r>
            <a:r>
              <a:rPr lang="de-DE" altLang="de-DE" sz="1600" dirty="0" smtClean="0"/>
              <a:t> </a:t>
            </a:r>
            <a:fld id="{8AD0E71F-660E-4A11-B9C8-FB7CF1FC0E78}" type="slidenum">
              <a:rPr lang="de-DE" altLang="de-DE" sz="1600" smtClean="0"/>
              <a:pPr algn="r" eaLnBrk="1" hangingPunct="1">
                <a:lnSpc>
                  <a:spcPct val="100000"/>
                </a:lnSpc>
              </a:pPr>
              <a:t>9</a:t>
            </a:fld>
            <a:endParaRPr lang="de-DE" altLang="de-DE" sz="16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9614" y="1240832"/>
            <a:ext cx="398352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0" tIns="0" rIns="0" bIns="0" anchor="b">
            <a:spAutoFit/>
          </a:bodyPr>
          <a:lstStyle>
            <a:lvl1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2pPr>
            <a:lvl3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3pPr>
            <a:lvl4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4pPr>
            <a:lvl5pPr algn="l" defTabSz="1241425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5pPr>
            <a:lvl6pPr marL="4572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9144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13716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1828800" algn="l" defTabSz="1241425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de-DE" b="1" kern="0" dirty="0" smtClean="0"/>
              <a:t>Buscar eventos</a:t>
            </a: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2240589" y="4484112"/>
            <a:ext cx="3926221" cy="495300"/>
          </a:xfrm>
          <a:prstGeom prst="wedgeRoundRectCallout">
            <a:avLst>
              <a:gd name="adj1" fmla="val -53382"/>
              <a:gd name="adj2" fmla="val -321875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s-E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Puede hacer la búsqueda aquí</a:t>
            </a:r>
            <a:r>
              <a:rPr lang="de-DE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...</a:t>
            </a:r>
          </a:p>
        </p:txBody>
      </p:sp>
      <p:sp>
        <p:nvSpPr>
          <p:cNvPr id="2" name="Abgerundete rechteckige Legende 1"/>
          <p:cNvSpPr/>
          <p:nvPr/>
        </p:nvSpPr>
        <p:spPr bwMode="auto">
          <a:xfrm>
            <a:off x="6568499" y="2297964"/>
            <a:ext cx="3884926" cy="1621183"/>
          </a:xfrm>
          <a:prstGeom prst="wedgeRoundRectCallout">
            <a:avLst>
              <a:gd name="adj1" fmla="val -78982"/>
              <a:gd name="adj2" fmla="val -28861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 defTabSz="1241425"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EconBiz ofrece una base de </a:t>
            </a:r>
          </a:p>
          <a:p>
            <a:pPr defTabSz="1241425"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datos de conferencias</a:t>
            </a:r>
          </a:p>
          <a:p>
            <a:pPr defTabSz="1241425">
              <a:defRPr/>
            </a:pPr>
            <a:r>
              <a:rPr lang="es-E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 </a:t>
            </a: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eventos de ciencias </a:t>
            </a:r>
          </a:p>
          <a:p>
            <a:pPr defTabSz="1241425"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económicas y empresariales.</a:t>
            </a:r>
            <a:endParaRPr lang="es-ES" dirty="0"/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6016598" y="6208934"/>
            <a:ext cx="2923931" cy="870072"/>
          </a:xfrm>
          <a:prstGeom prst="wedgeRoundRectCallout">
            <a:avLst>
              <a:gd name="adj1" fmla="val 89780"/>
              <a:gd name="adj2" fmla="val -202884"/>
              <a:gd name="adj3" fmla="val 16667"/>
            </a:avLst>
          </a:prstGeom>
          <a:solidFill>
            <a:schemeClr val="bg1"/>
          </a:solidFill>
          <a:ln w="34925">
            <a:solidFill>
              <a:srgbClr val="FF6600"/>
            </a:solidFill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de-DE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... </a:t>
            </a: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 filtrar el calendario</a:t>
            </a:r>
          </a:p>
          <a:p>
            <a:pPr>
              <a:defRPr/>
            </a:pPr>
            <a:r>
              <a:rPr lang="es-ES" altLang="de-DE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por tema, país etc.</a:t>
            </a:r>
            <a:endParaRPr lang="es-ES" altLang="de-DE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biz_einführung_open_04_en_master">
  <a:themeElements>
    <a:clrScheme name="Benutzerdefiniert 7">
      <a:dk1>
        <a:srgbClr val="000000"/>
      </a:dk1>
      <a:lt1>
        <a:srgbClr val="FFFFFF"/>
      </a:lt1>
      <a:dk2>
        <a:srgbClr val="FF9900"/>
      </a:dk2>
      <a:lt2>
        <a:srgbClr val="3366FF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002699"/>
      </a:hlink>
      <a:folHlink>
        <a:srgbClr val="84A3FF"/>
      </a:folHlink>
    </a:clrScheme>
    <a:fontScheme name="econbiz_einführung_open_04_en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241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nbiz_einführung_open_04_en_master 1">
        <a:dk1>
          <a:srgbClr val="000000"/>
        </a:dk1>
        <a:lt1>
          <a:srgbClr val="FFFFFF"/>
        </a:lt1>
        <a:dk2>
          <a:srgbClr val="FF9900"/>
        </a:dk2>
        <a:lt2>
          <a:srgbClr val="3366FF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2929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econbiz_einführung_open_04_en_master</Template>
  <TotalTime>0</TotalTime>
  <Words>282</Words>
  <Application>Microsoft Office PowerPoint</Application>
  <PresentationFormat>Benutzerdefiniert</PresentationFormat>
  <Paragraphs>67</Paragraphs>
  <Slides>10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econbiz_einführung_open_04_en_master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Lista de resultados</vt:lpstr>
      <vt:lpstr>PowerPoint-Präsentation</vt:lpstr>
      <vt:lpstr>PowerPoint-Präsentation</vt:lpstr>
      <vt:lpstr>PowerPoint-Präsentation</vt:lpstr>
      <vt:lpstr>¿Quiere saber  más sobre EconBiz?</vt:lpstr>
    </vt:vector>
  </TitlesOfParts>
  <Company>Dt. Zentralbibliothek f. Wirtschaftswissenschaften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EconBiz Open</dc:title>
  <dc:creator>Krüger Nicole</dc:creator>
  <cp:lastModifiedBy>Krueger Nicole</cp:lastModifiedBy>
  <cp:revision>72</cp:revision>
  <dcterms:created xsi:type="dcterms:W3CDTF">2011-12-19T13:16:01Z</dcterms:created>
  <dcterms:modified xsi:type="dcterms:W3CDTF">2019-05-23T13:05:17Z</dcterms:modified>
</cp:coreProperties>
</file>